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84" y="-96"/>
      </p:cViewPr>
      <p:guideLst>
        <p:guide orient="horz" pos="2160"/>
        <p:guide orient="horz" pos="288"/>
        <p:guide orient="horz" pos="3582"/>
        <p:guide orient="horz" pos="1728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61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D2D47-6401-472E-844C-97F6B5377215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FF45F-7007-403A-AB52-AECF6D824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F4471-07BE-45C9-95E6-B2FAC9E3C75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85E5-FE40-49E0-93F4-93DE82DE4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7618" y="407894"/>
            <a:ext cx="6858000" cy="1470025"/>
          </a:xfrm>
        </p:spPr>
        <p:txBody>
          <a:bodyPr lIns="0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066" y="2173941"/>
            <a:ext cx="6858000" cy="945777"/>
          </a:xfrm>
        </p:spPr>
        <p:txBody>
          <a:bodyPr l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1066" y="3164541"/>
            <a:ext cx="6858000" cy="328893"/>
          </a:xfrm>
        </p:spPr>
        <p:txBody>
          <a:bodyPr lIns="0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pic>
        <p:nvPicPr>
          <p:cNvPr id="7" name="Picture 6" descr="Grou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99632"/>
            <a:ext cx="1828800" cy="4037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95955" y="6088075"/>
            <a:ext cx="4972505" cy="548640"/>
            <a:chOff x="3895955" y="6088075"/>
            <a:chExt cx="4972505" cy="548640"/>
          </a:xfrm>
        </p:grpSpPr>
        <p:pic>
          <p:nvPicPr>
            <p:cNvPr id="14" name="Picture 13" descr="I:\My Docs PORTABLE\GroupM\MAXUS\5-09 new branding\MAXUS logos\Maxus_Grey_PM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7371" y="6293369"/>
              <a:ext cx="743058" cy="146792"/>
            </a:xfrm>
            <a:prstGeom prst="rect">
              <a:avLst/>
            </a:prstGeom>
            <a:noFill/>
          </p:spPr>
        </p:pic>
        <p:pic>
          <p:nvPicPr>
            <p:cNvPr id="15" name="Picture 14" descr="logo 300.png"/>
            <p:cNvPicPr>
              <a:picLocks noChangeAspect="1"/>
            </p:cNvPicPr>
            <p:nvPr/>
          </p:nvPicPr>
          <p:blipFill>
            <a:blip r:embed="rId4" cstate="print"/>
            <a:srcRect l="3895" t="19832" r="3378" b="8961"/>
            <a:stretch>
              <a:fillRect/>
            </a:stretch>
          </p:blipFill>
          <p:spPr>
            <a:xfrm>
              <a:off x="7709446" y="6188898"/>
              <a:ext cx="1159014" cy="346994"/>
            </a:xfrm>
            <a:prstGeom prst="rect">
              <a:avLst/>
            </a:prstGeom>
          </p:spPr>
        </p:pic>
        <p:pic>
          <p:nvPicPr>
            <p:cNvPr id="20" name="Picture 19" descr="MediaCom_Profiles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6013" y="6261663"/>
              <a:ext cx="851764" cy="201465"/>
            </a:xfrm>
            <a:prstGeom prst="rect">
              <a:avLst/>
            </a:prstGeom>
          </p:spPr>
        </p:pic>
        <p:pic>
          <p:nvPicPr>
            <p:cNvPr id="21" name="Picture 20" descr="mec_strapline_RB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7269" y="6210505"/>
              <a:ext cx="1042687" cy="303780"/>
            </a:xfrm>
            <a:prstGeom prst="rect">
              <a:avLst/>
            </a:prstGeom>
          </p:spPr>
        </p:pic>
        <p:pic>
          <p:nvPicPr>
            <p:cNvPr id="22" name="Picture 21" descr="Kinetic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5955" y="6088075"/>
              <a:ext cx="548640" cy="5486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-1" y="1922462"/>
            <a:ext cx="9144000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3AE-D7E2-439B-8B62-1FC46FA01579}" type="datetime1">
              <a:rPr lang="en-US" smtClean="0"/>
              <a:pPr/>
              <a:t>6/11/10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32647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84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038600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8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0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7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443753" y="1922462"/>
            <a:ext cx="640080" cy="73151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11" name="Picture Placeholder 18"/>
          <p:cNvSpPr>
            <a:spLocks noGrp="1"/>
          </p:cNvSpPr>
          <p:nvPr>
            <p:ph type="pic" sz="quarter" idx="42" hasCustomPrompt="1"/>
          </p:nvPr>
        </p:nvSpPr>
        <p:spPr>
          <a:xfrm>
            <a:off x="3249706" y="192741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5" name="Picture Placeholder 18"/>
          <p:cNvSpPr>
            <a:spLocks noGrp="1"/>
          </p:cNvSpPr>
          <p:nvPr>
            <p:ph type="pic" sz="quarter" idx="46" hasCustomPrompt="1"/>
          </p:nvPr>
        </p:nvSpPr>
        <p:spPr>
          <a:xfrm>
            <a:off x="6055659" y="193236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8"/>
          </p:nvPr>
        </p:nvSpPr>
        <p:spPr>
          <a:xfrm>
            <a:off x="457200" y="3429000"/>
            <a:ext cx="8416925" cy="22574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-1" y="1922462"/>
            <a:ext cx="9144000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-1" y="2671763"/>
            <a:ext cx="9144000" cy="731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3AE-D7E2-439B-8B62-1FC46FA01579}" type="datetime1">
              <a:rPr lang="en-US" smtClean="0"/>
              <a:pPr/>
              <a:t>6/11/10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32647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84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038600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8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0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86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232647" y="2672366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99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038600" y="2672366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0" y="2672366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7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443753" y="1922462"/>
            <a:ext cx="640080" cy="73151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8" name="Picture Placeholder 18"/>
          <p:cNvSpPr>
            <a:spLocks noGrp="1"/>
          </p:cNvSpPr>
          <p:nvPr>
            <p:ph type="pic" sz="quarter" idx="39" hasCustomPrompt="1"/>
          </p:nvPr>
        </p:nvSpPr>
        <p:spPr>
          <a:xfrm>
            <a:off x="443753" y="2671763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1" name="Picture Placeholder 18"/>
          <p:cNvSpPr>
            <a:spLocks noGrp="1"/>
          </p:cNvSpPr>
          <p:nvPr>
            <p:ph type="pic" sz="quarter" idx="42" hasCustomPrompt="1"/>
          </p:nvPr>
        </p:nvSpPr>
        <p:spPr>
          <a:xfrm>
            <a:off x="3249706" y="192741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2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3249706" y="2676713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5" name="Picture Placeholder 18"/>
          <p:cNvSpPr>
            <a:spLocks noGrp="1"/>
          </p:cNvSpPr>
          <p:nvPr>
            <p:ph type="pic" sz="quarter" idx="46" hasCustomPrompt="1"/>
          </p:nvPr>
        </p:nvSpPr>
        <p:spPr>
          <a:xfrm>
            <a:off x="6055659" y="193236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6" name="Picture Placeholder 18"/>
          <p:cNvSpPr>
            <a:spLocks noGrp="1"/>
          </p:cNvSpPr>
          <p:nvPr>
            <p:ph type="pic" sz="quarter" idx="47" hasCustomPrompt="1"/>
          </p:nvPr>
        </p:nvSpPr>
        <p:spPr>
          <a:xfrm>
            <a:off x="6055659" y="2681663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8"/>
          </p:nvPr>
        </p:nvSpPr>
        <p:spPr>
          <a:xfrm>
            <a:off x="457200" y="3733800"/>
            <a:ext cx="8416925" cy="1952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-1" y="1922462"/>
            <a:ext cx="9144000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-1" y="2671763"/>
            <a:ext cx="9144000" cy="731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-1" y="3421062"/>
            <a:ext cx="9144000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3AE-D7E2-439B-8B62-1FC46FA01579}" type="datetime1">
              <a:rPr lang="en-US" smtClean="0"/>
              <a:pPr/>
              <a:t>6/11/10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32647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84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038600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8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0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86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232647" y="2672366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99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038600" y="2672366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0" y="2672366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1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1232647" y="3422270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2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038600" y="3422270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3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6858000" y="3422270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7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443753" y="1922462"/>
            <a:ext cx="640080" cy="73151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8" name="Picture Placeholder 18"/>
          <p:cNvSpPr>
            <a:spLocks noGrp="1"/>
          </p:cNvSpPr>
          <p:nvPr>
            <p:ph type="pic" sz="quarter" idx="39" hasCustomPrompt="1"/>
          </p:nvPr>
        </p:nvSpPr>
        <p:spPr>
          <a:xfrm>
            <a:off x="443753" y="2671763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09" name="Picture Placeholder 18"/>
          <p:cNvSpPr>
            <a:spLocks noGrp="1"/>
          </p:cNvSpPr>
          <p:nvPr>
            <p:ph type="pic" sz="quarter" idx="40" hasCustomPrompt="1"/>
          </p:nvPr>
        </p:nvSpPr>
        <p:spPr>
          <a:xfrm>
            <a:off x="443753" y="342106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1" name="Picture Placeholder 18"/>
          <p:cNvSpPr>
            <a:spLocks noGrp="1"/>
          </p:cNvSpPr>
          <p:nvPr>
            <p:ph type="pic" sz="quarter" idx="42" hasCustomPrompt="1"/>
          </p:nvPr>
        </p:nvSpPr>
        <p:spPr>
          <a:xfrm>
            <a:off x="3249706" y="192741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2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3249706" y="2676713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3" name="Picture Placeholder 18"/>
          <p:cNvSpPr>
            <a:spLocks noGrp="1"/>
          </p:cNvSpPr>
          <p:nvPr>
            <p:ph type="pic" sz="quarter" idx="44" hasCustomPrompt="1"/>
          </p:nvPr>
        </p:nvSpPr>
        <p:spPr>
          <a:xfrm>
            <a:off x="3249706" y="342601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5" name="Picture Placeholder 18"/>
          <p:cNvSpPr>
            <a:spLocks noGrp="1"/>
          </p:cNvSpPr>
          <p:nvPr>
            <p:ph type="pic" sz="quarter" idx="46" hasCustomPrompt="1"/>
          </p:nvPr>
        </p:nvSpPr>
        <p:spPr>
          <a:xfrm>
            <a:off x="6055659" y="193236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6" name="Picture Placeholder 18"/>
          <p:cNvSpPr>
            <a:spLocks noGrp="1"/>
          </p:cNvSpPr>
          <p:nvPr>
            <p:ph type="pic" sz="quarter" idx="47" hasCustomPrompt="1"/>
          </p:nvPr>
        </p:nvSpPr>
        <p:spPr>
          <a:xfrm>
            <a:off x="6055659" y="2681663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7" name="Picture Placeholder 18"/>
          <p:cNvSpPr>
            <a:spLocks noGrp="1"/>
          </p:cNvSpPr>
          <p:nvPr>
            <p:ph type="pic" sz="quarter" idx="48" hasCustomPrompt="1"/>
          </p:nvPr>
        </p:nvSpPr>
        <p:spPr>
          <a:xfrm>
            <a:off x="6055659" y="343096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-1" y="1922462"/>
            <a:ext cx="9144000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-1" y="2671763"/>
            <a:ext cx="9144000" cy="731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-1" y="3421062"/>
            <a:ext cx="9144000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-1" y="4170362"/>
            <a:ext cx="9144000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3AE-D7E2-439B-8B62-1FC46FA01579}" type="datetime1">
              <a:rPr lang="en-US" smtClean="0"/>
              <a:pPr/>
              <a:t>6/11/10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32647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84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038600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8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0" y="1922462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86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232647" y="2672366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99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038600" y="2672366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0" y="2672366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1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1232647" y="3422270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2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038600" y="3422270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3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6858000" y="3422270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4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1232647" y="4172174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5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4038600" y="4172174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6" name="Text Placeholder 14"/>
          <p:cNvSpPr>
            <a:spLocks noGrp="1"/>
          </p:cNvSpPr>
          <p:nvPr>
            <p:ph type="body" sz="quarter" idx="38" hasCustomPrompt="1"/>
          </p:nvPr>
        </p:nvSpPr>
        <p:spPr>
          <a:xfrm>
            <a:off x="6858000" y="4172174"/>
            <a:ext cx="1600200" cy="731519"/>
          </a:xfrm>
        </p:spPr>
        <p:txBody>
          <a:bodyPr>
            <a:normAutofit/>
          </a:bodyPr>
          <a:lstStyle>
            <a:lvl1pPr marL="0" indent="0">
              <a:spcBef>
                <a:spcPts val="1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7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443753" y="1922462"/>
            <a:ext cx="640080" cy="73151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8" name="Picture Placeholder 18"/>
          <p:cNvSpPr>
            <a:spLocks noGrp="1"/>
          </p:cNvSpPr>
          <p:nvPr>
            <p:ph type="pic" sz="quarter" idx="39" hasCustomPrompt="1"/>
          </p:nvPr>
        </p:nvSpPr>
        <p:spPr>
          <a:xfrm>
            <a:off x="443753" y="2671763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09" name="Picture Placeholder 18"/>
          <p:cNvSpPr>
            <a:spLocks noGrp="1"/>
          </p:cNvSpPr>
          <p:nvPr>
            <p:ph type="pic" sz="quarter" idx="40" hasCustomPrompt="1"/>
          </p:nvPr>
        </p:nvSpPr>
        <p:spPr>
          <a:xfrm>
            <a:off x="443753" y="342106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0" name="Picture Placeholder 18"/>
          <p:cNvSpPr>
            <a:spLocks noGrp="1"/>
          </p:cNvSpPr>
          <p:nvPr>
            <p:ph type="pic" sz="quarter" idx="41" hasCustomPrompt="1"/>
          </p:nvPr>
        </p:nvSpPr>
        <p:spPr>
          <a:xfrm>
            <a:off x="443753" y="417036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1" name="Picture Placeholder 18"/>
          <p:cNvSpPr>
            <a:spLocks noGrp="1"/>
          </p:cNvSpPr>
          <p:nvPr>
            <p:ph type="pic" sz="quarter" idx="42" hasCustomPrompt="1"/>
          </p:nvPr>
        </p:nvSpPr>
        <p:spPr>
          <a:xfrm>
            <a:off x="3249706" y="192741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2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3249706" y="2676713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3" name="Picture Placeholder 18"/>
          <p:cNvSpPr>
            <a:spLocks noGrp="1"/>
          </p:cNvSpPr>
          <p:nvPr>
            <p:ph type="pic" sz="quarter" idx="44" hasCustomPrompt="1"/>
          </p:nvPr>
        </p:nvSpPr>
        <p:spPr>
          <a:xfrm>
            <a:off x="3249706" y="342601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4" name="Picture Placeholder 18"/>
          <p:cNvSpPr>
            <a:spLocks noGrp="1"/>
          </p:cNvSpPr>
          <p:nvPr>
            <p:ph type="pic" sz="quarter" idx="45" hasCustomPrompt="1"/>
          </p:nvPr>
        </p:nvSpPr>
        <p:spPr>
          <a:xfrm>
            <a:off x="3249706" y="417531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5" name="Picture Placeholder 18"/>
          <p:cNvSpPr>
            <a:spLocks noGrp="1"/>
          </p:cNvSpPr>
          <p:nvPr>
            <p:ph type="pic" sz="quarter" idx="46" hasCustomPrompt="1"/>
          </p:nvPr>
        </p:nvSpPr>
        <p:spPr>
          <a:xfrm>
            <a:off x="6055659" y="193236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6" name="Picture Placeholder 18"/>
          <p:cNvSpPr>
            <a:spLocks noGrp="1"/>
          </p:cNvSpPr>
          <p:nvPr>
            <p:ph type="pic" sz="quarter" idx="47" hasCustomPrompt="1"/>
          </p:nvPr>
        </p:nvSpPr>
        <p:spPr>
          <a:xfrm>
            <a:off x="6055659" y="2681663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7" name="Picture Placeholder 18"/>
          <p:cNvSpPr>
            <a:spLocks noGrp="1"/>
          </p:cNvSpPr>
          <p:nvPr>
            <p:ph type="pic" sz="quarter" idx="48" hasCustomPrompt="1"/>
          </p:nvPr>
        </p:nvSpPr>
        <p:spPr>
          <a:xfrm>
            <a:off x="6055659" y="343096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118" name="Picture Placeholder 18"/>
          <p:cNvSpPr>
            <a:spLocks noGrp="1"/>
          </p:cNvSpPr>
          <p:nvPr>
            <p:ph type="pic" sz="quarter" idx="49" hasCustomPrompt="1"/>
          </p:nvPr>
        </p:nvSpPr>
        <p:spPr>
          <a:xfrm>
            <a:off x="6055659" y="4180262"/>
            <a:ext cx="640080" cy="731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13" y="390526"/>
            <a:ext cx="2757487" cy="1497256"/>
          </a:xfrm>
        </p:spPr>
        <p:txBody>
          <a:bodyPr lIns="0"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447" y="390524"/>
            <a:ext cx="3886200" cy="52816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4512" y="2285999"/>
            <a:ext cx="2757487" cy="3386139"/>
          </a:xfrm>
        </p:spPr>
        <p:txBody>
          <a:bodyPr l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13" y="390526"/>
            <a:ext cx="2757487" cy="1497256"/>
          </a:xfr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66446" y="390523"/>
            <a:ext cx="3886200" cy="528523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4513" y="2285998"/>
            <a:ext cx="2757487" cy="3386138"/>
          </a:xfrm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390525"/>
            <a:ext cx="1066800" cy="52816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90525"/>
            <a:ext cx="6019800" cy="52816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ou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99632"/>
            <a:ext cx="1828800" cy="403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13" y="1282513"/>
            <a:ext cx="6858000" cy="1308287"/>
          </a:xfrm>
        </p:spPr>
        <p:txBody>
          <a:bodyPr lIns="0"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513" y="3321424"/>
            <a:ext cx="6858000" cy="1479176"/>
          </a:xfrm>
        </p:spPr>
        <p:txBody>
          <a:bodyPr lIns="0"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1624" cy="493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2463"/>
            <a:ext cx="3886200" cy="3749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 marL="1949450" indent="-228600">
              <a:defRPr sz="1400"/>
            </a:lvl6pPr>
            <a:lvl7pPr marL="1949450" indent="-228600">
              <a:defRPr sz="1400" baseline="0"/>
            </a:lvl7pPr>
            <a:lvl8pPr marL="1949450" indent="-228600">
              <a:defRPr sz="1400" baseline="0"/>
            </a:lvl8pPr>
            <a:lvl9pPr marL="1949450" indent="-228600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2624" y="1922463"/>
            <a:ext cx="3886200" cy="3749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 marL="1949450" indent="-228600">
              <a:buFont typeface="Arial" pitchFamily="34" charset="0"/>
              <a:buChar char="–"/>
              <a:defRPr sz="1400"/>
            </a:lvl6pPr>
            <a:lvl7pPr marL="1949450" indent="-228600">
              <a:defRPr sz="1400"/>
            </a:lvl7pPr>
            <a:lvl8pPr marL="1949450" indent="-228600">
              <a:defRPr sz="1400"/>
            </a:lvl8pPr>
            <a:lvl9pPr marL="1949450" indent="-2286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1624" cy="4937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86200" cy="823538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3886200" cy="33861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 marL="1949450" indent="-228600">
              <a:defRPr sz="1400"/>
            </a:lvl6pPr>
            <a:lvl7pPr marL="1949450" indent="-228600">
              <a:defRPr sz="1400"/>
            </a:lvl7pPr>
            <a:lvl8pPr marL="1949450" indent="-228600">
              <a:defRPr sz="1400"/>
            </a:lvl8pPr>
            <a:lvl9pPr marL="1949450" indent="-2286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624" y="1219200"/>
            <a:ext cx="3886200" cy="823538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2624" y="2286000"/>
            <a:ext cx="3886200" cy="33861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 marL="1949450" indent="-228600">
              <a:defRPr sz="1400"/>
            </a:lvl6pPr>
            <a:lvl7pPr marL="1949450" indent="-228600">
              <a:defRPr sz="1400"/>
            </a:lvl7pPr>
            <a:lvl8pPr marL="1949450" indent="-228600">
              <a:defRPr sz="1400"/>
            </a:lvl8pPr>
            <a:lvl9pPr marL="1949450" indent="-2286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ou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199632"/>
            <a:ext cx="1828800" cy="403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198" y="1922462"/>
            <a:ext cx="8416925" cy="37496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1624" cy="493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2463"/>
            <a:ext cx="3886200" cy="3749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 marL="1949450" indent="-228600">
              <a:defRPr sz="1400"/>
            </a:lvl6pPr>
            <a:lvl7pPr marL="1949450" indent="-228600">
              <a:defRPr sz="1400" baseline="0"/>
            </a:lvl7pPr>
            <a:lvl8pPr marL="1949450" indent="-228600">
              <a:defRPr sz="1400" baseline="0"/>
            </a:lvl8pPr>
            <a:lvl9pPr marL="1949450" indent="-228600">
              <a:defRPr sz="14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92623" y="1922462"/>
            <a:ext cx="3886200" cy="37496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1624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22463"/>
            <a:ext cx="8416925" cy="374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66647" y="6176682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1338997-819B-4784-AA25-7387118EABE0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66647" y="6356873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873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15C3ED-7E89-49B4-B716-C3ED6BE03A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42013"/>
            <a:ext cx="9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oupM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7200" y="6199632"/>
            <a:ext cx="1828800" cy="4037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4945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3525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 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The Digital Distribution of Media: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01066" y="2590800"/>
            <a:ext cx="6858000" cy="94577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Opportunity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1752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Cultural, technological and economic differences will continue to exist, and developing markets could be at an advantage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496312"/>
            <a:ext cx="8421624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Need to work </a:t>
            </a:r>
            <a:br>
              <a:rPr lang="en-US" sz="4000" dirty="0" smtClean="0">
                <a:latin typeface="+mj-lt"/>
                <a:ea typeface="+mj-ea"/>
                <a:cs typeface="+mj-cs"/>
              </a:rPr>
            </a:br>
            <a:r>
              <a:rPr lang="en-US" sz="4000" dirty="0" smtClean="0">
                <a:latin typeface="+mj-lt"/>
                <a:ea typeface="+mj-ea"/>
                <a:cs typeface="+mj-cs"/>
              </a:rPr>
              <a:t>with media that is </a:t>
            </a:r>
            <a:br>
              <a:rPr lang="en-US" sz="4000" dirty="0" smtClean="0">
                <a:latin typeface="+mj-lt"/>
                <a:ea typeface="+mj-ea"/>
                <a:cs typeface="+mj-cs"/>
              </a:rPr>
            </a:br>
            <a:r>
              <a:rPr lang="en-US" sz="4000" dirty="0" smtClean="0">
                <a:latin typeface="+mj-lt"/>
                <a:ea typeface="+mj-ea"/>
                <a:cs typeface="+mj-cs"/>
              </a:rPr>
              <a:t>earned, owned and paid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496312"/>
            <a:ext cx="8421624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Every form of </a:t>
            </a:r>
            <a:br>
              <a:rPr lang="en-US" sz="4000" dirty="0" smtClean="0">
                <a:latin typeface="+mj-lt"/>
                <a:ea typeface="+mj-ea"/>
                <a:cs typeface="+mj-cs"/>
              </a:rPr>
            </a:br>
            <a:r>
              <a:rPr lang="en-US" sz="4000" dirty="0" smtClean="0">
                <a:latin typeface="+mj-lt"/>
                <a:ea typeface="+mj-ea"/>
                <a:cs typeface="+mj-cs"/>
              </a:rPr>
              <a:t>communication will </a:t>
            </a:r>
            <a:br>
              <a:rPr lang="en-US" sz="4000" dirty="0" smtClean="0">
                <a:latin typeface="+mj-lt"/>
                <a:ea typeface="+mj-ea"/>
                <a:cs typeface="+mj-cs"/>
              </a:rPr>
            </a:br>
            <a:r>
              <a:rPr lang="en-US" sz="4000" dirty="0" smtClean="0">
                <a:latin typeface="+mj-lt"/>
                <a:ea typeface="+mj-ea"/>
                <a:cs typeface="+mj-cs"/>
              </a:rPr>
              <a:t>have addressability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 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The Digital Distribution of Media: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01066" y="2590800"/>
            <a:ext cx="6858000" cy="94577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Opportunity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en/7/7e/Thomas_J_Watson_Sr.jpg"/>
          <p:cNvPicPr>
            <a:picLocks noChangeAspect="1" noChangeArrowheads="1"/>
          </p:cNvPicPr>
          <p:nvPr/>
        </p:nvPicPr>
        <p:blipFill>
          <a:blip r:embed="rId2" cstate="print"/>
          <a:srcRect l="10894" r="5434" b="1763"/>
          <a:stretch>
            <a:fillRect/>
          </a:stretch>
        </p:blipFill>
        <p:spPr bwMode="auto">
          <a:xfrm>
            <a:off x="684475" y="477078"/>
            <a:ext cx="2289976" cy="2629231"/>
          </a:xfrm>
          <a:prstGeom prst="ellipse">
            <a:avLst/>
          </a:prstGeom>
          <a:noFill/>
        </p:spPr>
      </p:pic>
      <p:pic>
        <p:nvPicPr>
          <p:cNvPr id="11268" name="Picture 4" descr="http://archive.computerhistory.org/resources/still-image/DEC/DEC_people/dec.kenneth_olsen.102630468.lg.jpg"/>
          <p:cNvPicPr>
            <a:picLocks noChangeAspect="1" noChangeArrowheads="1"/>
          </p:cNvPicPr>
          <p:nvPr/>
        </p:nvPicPr>
        <p:blipFill>
          <a:blip r:embed="rId3" cstate="print"/>
          <a:srcRect l="13165" r="6066" b="2372"/>
          <a:stretch>
            <a:fillRect/>
          </a:stretch>
        </p:blipFill>
        <p:spPr bwMode="auto">
          <a:xfrm>
            <a:off x="6172200" y="2865700"/>
            <a:ext cx="2300959" cy="2820725"/>
          </a:xfrm>
          <a:prstGeom prst="ellipse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70848" y="1981200"/>
            <a:ext cx="17251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Thomas Watson</a:t>
            </a:r>
            <a:br>
              <a:rPr lang="en-US" sz="1600" i="1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Chairman of IBM</a:t>
            </a:r>
            <a:br>
              <a:rPr lang="en-US" sz="1600" i="1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1943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1" y="4358640"/>
            <a:ext cx="2349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tx2"/>
                </a:solidFill>
              </a:rPr>
              <a:t>Ken Olsen</a:t>
            </a:r>
            <a:br>
              <a:rPr lang="en-US" sz="1600" i="1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President</a:t>
            </a:r>
            <a:br>
              <a:rPr lang="en-US" sz="1600" i="1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Digital Equipment Corp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1606" y="3325633"/>
            <a:ext cx="3971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/>
            <a:r>
              <a:rPr lang="en-US" sz="2000" dirty="0" smtClean="0">
                <a:solidFill>
                  <a:schemeClr val="accent5"/>
                </a:solidFill>
                <a:latin typeface="+mj-lt"/>
              </a:rPr>
              <a:t>“There is no reason for any individuals to have a computer in their home.”</a:t>
            </a:r>
            <a:endParaRPr lang="en-US" sz="2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3186" y="1001864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/>
            <a:r>
              <a:rPr lang="en-US" sz="2000" dirty="0" smtClean="0">
                <a:solidFill>
                  <a:schemeClr val="accent3"/>
                </a:solidFill>
                <a:latin typeface="+mj-lt"/>
              </a:rPr>
              <a:t>“I think there is a world market for maybe five computers” </a:t>
            </a:r>
            <a:endParaRPr lang="en-US" sz="2000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 rot="7200000">
            <a:off x="3534686" y="381000"/>
            <a:ext cx="2011680" cy="5418070"/>
            <a:chOff x="3534686" y="381000"/>
            <a:chExt cx="2011680" cy="5418070"/>
          </a:xfrm>
        </p:grpSpPr>
        <p:sp>
          <p:nvSpPr>
            <p:cNvPr id="31" name="Isosceles Triangle 30"/>
            <p:cNvSpPr/>
            <p:nvPr/>
          </p:nvSpPr>
          <p:spPr>
            <a:xfrm>
              <a:off x="3534686" y="2209800"/>
              <a:ext cx="2011680" cy="3589270"/>
            </a:xfrm>
            <a:prstGeom prst="triangl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flipV="1">
              <a:off x="3534686" y="381000"/>
              <a:ext cx="2011680" cy="3589270"/>
            </a:xfrm>
            <a:prstGeom prst="triangl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-7200000">
            <a:off x="3534686" y="381000"/>
            <a:ext cx="2011680" cy="5418070"/>
            <a:chOff x="3534686" y="381000"/>
            <a:chExt cx="2011680" cy="5418070"/>
          </a:xfrm>
        </p:grpSpPr>
        <p:sp>
          <p:nvSpPr>
            <p:cNvPr id="34" name="Isosceles Triangle 33"/>
            <p:cNvSpPr/>
            <p:nvPr/>
          </p:nvSpPr>
          <p:spPr>
            <a:xfrm>
              <a:off x="3534686" y="2209800"/>
              <a:ext cx="2011680" cy="3589270"/>
            </a:xfrm>
            <a:prstGeom prst="triangl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flipV="1">
              <a:off x="3534686" y="381000"/>
              <a:ext cx="2011680" cy="3589270"/>
            </a:xfrm>
            <a:prstGeom prst="triangl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34686" y="381000"/>
            <a:ext cx="2011680" cy="5418070"/>
            <a:chOff x="3534686" y="381000"/>
            <a:chExt cx="2011680" cy="5418070"/>
          </a:xfrm>
        </p:grpSpPr>
        <p:sp>
          <p:nvSpPr>
            <p:cNvPr id="5" name="Isosceles Triangle 4"/>
            <p:cNvSpPr/>
            <p:nvPr/>
          </p:nvSpPr>
          <p:spPr>
            <a:xfrm>
              <a:off x="3534686" y="2209800"/>
              <a:ext cx="2011680" cy="3589270"/>
            </a:xfrm>
            <a:prstGeom prst="triangl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3534686" y="381000"/>
              <a:ext cx="2011680" cy="3589270"/>
            </a:xfrm>
            <a:prstGeom prst="triangl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3639421" y="2186609"/>
            <a:ext cx="1802210" cy="18022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+mj-lt"/>
              </a:rPr>
              <a:t>THE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CONSUMER</a:t>
            </a:r>
            <a:br>
              <a:rPr lang="en-US" sz="2000" dirty="0" smtClean="0">
                <a:latin typeface="+mj-lt"/>
              </a:rPr>
            </a:br>
            <a:endParaRPr lang="en-US" sz="16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 rot="1800000">
            <a:off x="2064194" y="1832891"/>
            <a:ext cx="151836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b="1" dirty="0" smtClean="0"/>
              <a:t>Marketplace</a:t>
            </a:r>
            <a:br>
              <a:rPr lang="en-US" b="1" dirty="0" smtClean="0"/>
            </a:br>
            <a:r>
              <a:rPr lang="en-US" b="1" dirty="0" smtClean="0"/>
              <a:t>Factors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06876" y="716271"/>
            <a:ext cx="105670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b="1" dirty="0" smtClean="0"/>
              <a:t>Content</a:t>
            </a:r>
          </a:p>
        </p:txBody>
      </p:sp>
      <p:sp>
        <p:nvSpPr>
          <p:cNvPr id="16" name="Rectangle 15"/>
          <p:cNvSpPr/>
          <p:nvPr/>
        </p:nvSpPr>
        <p:spPr>
          <a:xfrm rot="-1800000">
            <a:off x="5524869" y="1942849"/>
            <a:ext cx="146277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b="1" dirty="0" smtClean="0"/>
              <a:t>Technology</a:t>
            </a:r>
          </a:p>
        </p:txBody>
      </p:sp>
      <p:sp>
        <p:nvSpPr>
          <p:cNvPr id="17" name="Rectangle 16"/>
          <p:cNvSpPr/>
          <p:nvPr/>
        </p:nvSpPr>
        <p:spPr>
          <a:xfrm rot="1800000">
            <a:off x="5186166" y="3730064"/>
            <a:ext cx="191590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b="1" dirty="0" smtClean="0"/>
              <a:t>Fragmentation/ </a:t>
            </a:r>
            <a:br>
              <a:rPr lang="en-US" b="1" dirty="0" smtClean="0"/>
            </a:br>
            <a:r>
              <a:rPr lang="en-US" b="1" dirty="0" smtClean="0"/>
              <a:t>Proliferation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71172" y="4837045"/>
            <a:ext cx="154401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b="1" dirty="0" smtClean="0"/>
              <a:t>Government</a:t>
            </a:r>
            <a:br>
              <a:rPr lang="en-US" b="1" dirty="0" smtClean="0"/>
            </a:br>
            <a:r>
              <a:rPr lang="en-US" b="1" dirty="0" smtClean="0"/>
              <a:t>Regulation</a:t>
            </a:r>
          </a:p>
        </p:txBody>
      </p:sp>
      <p:sp>
        <p:nvSpPr>
          <p:cNvPr id="19" name="Rectangle 18"/>
          <p:cNvSpPr/>
          <p:nvPr/>
        </p:nvSpPr>
        <p:spPr>
          <a:xfrm rot="-1800000">
            <a:off x="2007866" y="3697546"/>
            <a:ext cx="191590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b="1" dirty="0" smtClean="0"/>
              <a:t>Consolidations/</a:t>
            </a:r>
            <a:br>
              <a:rPr lang="en-US" b="1" dirty="0" smtClean="0"/>
            </a:br>
            <a:r>
              <a:rPr lang="en-US" b="1" dirty="0" smtClean="0"/>
              <a:t>Mergers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457200" y="2496312"/>
            <a:ext cx="8421624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new media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isn’t new anymore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496312"/>
            <a:ext cx="8421624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Today’s definitions for 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media are irrelevant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21624" cy="493776"/>
          </a:xfrm>
        </p:spPr>
        <p:txBody>
          <a:bodyPr anchor="t" anchorCtr="0"/>
          <a:lstStyle/>
          <a:p>
            <a:pPr algn="ctr"/>
            <a:r>
              <a:rPr lang="en-US" dirty="0" smtClean="0"/>
              <a:t>There will be three variations</a:t>
            </a:r>
            <a:br>
              <a:rPr lang="en-US" dirty="0" smtClean="0"/>
            </a:br>
            <a:r>
              <a:rPr lang="en-US" dirty="0" smtClean="0"/>
              <a:t>of media consumption:</a:t>
            </a:r>
            <a:endParaRPr lang="en-US" dirty="0"/>
          </a:p>
        </p:txBody>
      </p:sp>
      <p:pic>
        <p:nvPicPr>
          <p:cNvPr id="9" name="Picture 8" descr="S:\NB Team Only\Art\Collateral\Books\Future of Television\Art\Executive Summary\ExecutiveSummary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954" y="1600200"/>
            <a:ext cx="5947692" cy="396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0" y="4648201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MOBILE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762000" y="2819401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BACK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68817" y="3767594"/>
            <a:ext cx="1507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FORWARD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93776"/>
          </a:xfrm>
        </p:spPr>
        <p:txBody>
          <a:bodyPr anchor="t" anchorCtr="0"/>
          <a:lstStyle/>
          <a:p>
            <a:pPr algn="ctr"/>
            <a:r>
              <a:rPr lang="en-US" dirty="0" smtClean="0"/>
              <a:t>Two consumption modes: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82857" y="1675140"/>
            <a:ext cx="1263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/>
              <a:t>Linear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7347" y="1675140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/>
              <a:t>Non-Linear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575560" y="3688715"/>
            <a:ext cx="3840480" cy="0"/>
          </a:xfrm>
          <a:prstGeom prst="line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 descr="S:\NB Team Only\Art\_Graphics\Logos_Other\A\ABC\ABC_s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802" y="2383403"/>
            <a:ext cx="1045597" cy="1045597"/>
          </a:xfrm>
          <a:prstGeom prst="rect">
            <a:avLst/>
          </a:prstGeom>
          <a:noFill/>
        </p:spPr>
      </p:pic>
      <p:pic>
        <p:nvPicPr>
          <p:cNvPr id="6146" name="Picture 2" descr="S:\NB Team Only\Art\_Graphics\Logos_Other\C\CNN\CNN_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2068" y="4670188"/>
            <a:ext cx="1685065" cy="800114"/>
          </a:xfrm>
          <a:prstGeom prst="rect">
            <a:avLst/>
          </a:prstGeom>
          <a:noFill/>
        </p:spPr>
      </p:pic>
      <p:pic>
        <p:nvPicPr>
          <p:cNvPr id="6147" name="Picture 3" descr="S:\NB Team Only\Art\_Graphics\Logos_Other\B\BusinessWeek\BusinessWeek_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743" y="3620841"/>
            <a:ext cx="2985714" cy="802152"/>
          </a:xfrm>
          <a:prstGeom prst="rect">
            <a:avLst/>
          </a:prstGeom>
          <a:noFill/>
        </p:spPr>
      </p:pic>
      <p:pic>
        <p:nvPicPr>
          <p:cNvPr id="6149" name="Picture 5" descr="S:\NB Team Only\Art\_Graphics\Logos_Other\Y\YouTube\YouTube_s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8544" y="4654090"/>
            <a:ext cx="2140226" cy="832310"/>
          </a:xfrm>
          <a:prstGeom prst="rect">
            <a:avLst/>
          </a:prstGeom>
          <a:noFill/>
        </p:spPr>
      </p:pic>
      <p:pic>
        <p:nvPicPr>
          <p:cNvPr id="1026" name="Picture 2" descr="S:\NB Team Only\Art\_Graphics\Logos_Other\Y\Yahoo\Yahoo_s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2757" y="3704616"/>
            <a:ext cx="2971800" cy="634603"/>
          </a:xfrm>
          <a:prstGeom prst="rect">
            <a:avLst/>
          </a:prstGeom>
          <a:noFill/>
        </p:spPr>
      </p:pic>
      <p:pic>
        <p:nvPicPr>
          <p:cNvPr id="1027" name="Picture 3" descr="S:\NB Team Only\Art\_Graphics\Logos_Other\M\MSN\MSN_s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2013" y="2340912"/>
            <a:ext cx="2293288" cy="103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496312"/>
            <a:ext cx="8421624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Targeting moves </a:t>
            </a:r>
            <a:br>
              <a:rPr lang="en-US" sz="4000" dirty="0" smtClean="0">
                <a:latin typeface="+mj-lt"/>
                <a:ea typeface="+mj-ea"/>
                <a:cs typeface="+mj-cs"/>
              </a:rPr>
            </a:br>
            <a:r>
              <a:rPr lang="en-US" sz="4000" dirty="0" smtClean="0">
                <a:latin typeface="+mj-lt"/>
                <a:ea typeface="+mj-ea"/>
                <a:cs typeface="+mj-cs"/>
              </a:rPr>
              <a:t>from predicting behavior </a:t>
            </a:r>
            <a:br>
              <a:rPr lang="en-US" sz="4000" dirty="0" smtClean="0">
                <a:latin typeface="+mj-lt"/>
                <a:ea typeface="+mj-ea"/>
                <a:cs typeface="+mj-cs"/>
              </a:rPr>
            </a:br>
            <a:r>
              <a:rPr lang="en-US" sz="4000" dirty="0" smtClean="0">
                <a:latin typeface="+mj-lt"/>
                <a:ea typeface="+mj-ea"/>
                <a:cs typeface="+mj-cs"/>
              </a:rPr>
              <a:t>to reacting to intent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496312"/>
            <a:ext cx="8421624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Reach </a:t>
            </a:r>
            <a:r>
              <a:rPr lang="en-US" sz="40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br>
              <a:rPr lang="en-US" sz="4000" dirty="0" smtClean="0">
                <a:latin typeface="+mj-lt"/>
                <a:ea typeface="+mj-ea"/>
                <a:cs typeface="+mj-cs"/>
              </a:rPr>
            </a:br>
            <a:r>
              <a:rPr lang="en-US" sz="4000" dirty="0" smtClean="0">
                <a:latin typeface="+mj-lt"/>
                <a:ea typeface="+mj-ea"/>
                <a:cs typeface="+mj-cs"/>
              </a:rPr>
              <a:t>engagement </a:t>
            </a:r>
            <a:br>
              <a:rPr lang="en-US" sz="4000" dirty="0" smtClean="0">
                <a:latin typeface="+mj-lt"/>
                <a:ea typeface="+mj-ea"/>
                <a:cs typeface="+mj-cs"/>
              </a:rPr>
            </a:br>
            <a:r>
              <a:rPr lang="en-US" sz="4000" dirty="0" smtClean="0">
                <a:latin typeface="+mj-lt"/>
                <a:ea typeface="+mj-ea"/>
                <a:cs typeface="+mj-cs"/>
              </a:rPr>
              <a:t>are essential.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We have a mandate to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deliver both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oupM">
  <a:themeElements>
    <a:clrScheme name="GroupM">
      <a:dk1>
        <a:srgbClr val="00256E"/>
      </a:dk1>
      <a:lt1>
        <a:srgbClr val="FFFFFF"/>
      </a:lt1>
      <a:dk2>
        <a:srgbClr val="000000"/>
      </a:dk2>
      <a:lt2>
        <a:srgbClr val="FFFFFF"/>
      </a:lt2>
      <a:accent1>
        <a:srgbClr val="00256E"/>
      </a:accent1>
      <a:accent2>
        <a:srgbClr val="D78700"/>
      </a:accent2>
      <a:accent3>
        <a:srgbClr val="688D00"/>
      </a:accent3>
      <a:accent4>
        <a:srgbClr val="B41E20"/>
      </a:accent4>
      <a:accent5>
        <a:srgbClr val="0089B2"/>
      </a:accent5>
      <a:accent6>
        <a:srgbClr val="545658"/>
      </a:accent6>
      <a:hlink>
        <a:srgbClr val="5F94FF"/>
      </a:hlink>
      <a:folHlink>
        <a:srgbClr val="B9BBBC"/>
      </a:folHlink>
    </a:clrScheme>
    <a:fontScheme name="GroupM">
      <a:majorFont>
        <a:latin typeface="Arial Black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</a:minorFont>
    </a:fontScheme>
    <a:fmtScheme name="GroupM">
      <a: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250000"/>
              </a:schemeClr>
            </a:gs>
            <a:gs pos="35000">
              <a:schemeClr val="phClr">
                <a:tint val="80000"/>
                <a:satMod val="250000"/>
              </a:schemeClr>
            </a:gs>
            <a:gs pos="100000">
              <a:schemeClr val="phClr">
                <a:tint val="75000"/>
                <a:satMod val="3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5000"/>
                <a:satMod val="130000"/>
              </a:schemeClr>
            </a:gs>
            <a:gs pos="80000">
              <a:schemeClr val="phClr">
                <a:shade val="90000"/>
                <a:satMod val="160000"/>
              </a:schemeClr>
            </a:gs>
            <a:gs pos="100000">
              <a:schemeClr val="phClr">
                <a:tint val="90000"/>
                <a:shade val="94000"/>
                <a:satMod val="17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889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>
              <a:srgbClr val="FFFFFF">
                <a:alpha val="50000"/>
              </a:srgbClr>
            </a:innerShdw>
            <a:reflection blurRad="12700" stA="25000" endPos="20000" dist="254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>
            <a:bevelT w="127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250000"/>
              </a:schemeClr>
            </a:gs>
            <a:gs pos="40000">
              <a:schemeClr val="phClr">
                <a:tint val="100000"/>
                <a:shade val="70000"/>
                <a:satMod val="2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192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GroupM</vt:lpstr>
      <vt:lpstr>   The Digital Distribution of Media:</vt:lpstr>
      <vt:lpstr>Slide 2</vt:lpstr>
      <vt:lpstr>Slide 3</vt:lpstr>
      <vt:lpstr>Slide 4</vt:lpstr>
      <vt:lpstr>Slide 5</vt:lpstr>
      <vt:lpstr>There will be three variations of media consumption:</vt:lpstr>
      <vt:lpstr>Two consumption modes:</vt:lpstr>
      <vt:lpstr>Slide 8</vt:lpstr>
      <vt:lpstr>Slide 9</vt:lpstr>
      <vt:lpstr>Slide 10</vt:lpstr>
      <vt:lpstr>Slide 11</vt:lpstr>
      <vt:lpstr>Slide 12</vt:lpstr>
      <vt:lpstr>   The Digital Distribution of Media: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here, on two lines if needed</dc:title>
  <dc:creator/>
  <cp:lastModifiedBy>Test  </cp:lastModifiedBy>
  <cp:revision>102</cp:revision>
  <dcterms:created xsi:type="dcterms:W3CDTF">2010-06-11T07:50:23Z</dcterms:created>
  <dcterms:modified xsi:type="dcterms:W3CDTF">2010-06-11T07:58:56Z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M7">
    <vt:lpwstr>GRM</vt:lpwstr>
  </property>
</Properties>
</file>